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71F5B-8841-4922-A551-E5F447BAFA98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8C70C-A2CF-499B-977A-EE9349C2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71F5B-8841-4922-A551-E5F447BAFA98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8C70C-A2CF-499B-977A-EE9349C2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71F5B-8841-4922-A551-E5F447BAFA98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8C70C-A2CF-499B-977A-EE9349C2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71F5B-8841-4922-A551-E5F447BAFA98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8C70C-A2CF-499B-977A-EE9349C2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71F5B-8841-4922-A551-E5F447BAFA98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8C70C-A2CF-499B-977A-EE9349C2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71F5B-8841-4922-A551-E5F447BAFA98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8C70C-A2CF-499B-977A-EE9349C2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71F5B-8841-4922-A551-E5F447BAFA98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8C70C-A2CF-499B-977A-EE9349C2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71F5B-8841-4922-A551-E5F447BAFA98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8C70C-A2CF-499B-977A-EE9349C2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71F5B-8841-4922-A551-E5F447BAFA98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8C70C-A2CF-499B-977A-EE9349C2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71F5B-8841-4922-A551-E5F447BAFA98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8C70C-A2CF-499B-977A-EE9349C2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71F5B-8841-4922-A551-E5F447BAFA98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8C70C-A2CF-499B-977A-EE9349C2B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9F71F5B-8841-4922-A551-E5F447BAFA98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B8C70C-A2CF-499B-977A-EE9349C2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aQZaNXNroV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219200"/>
            <a:ext cx="7772400" cy="24298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>The Excretory System</a:t>
            </a:r>
            <a:b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>&amp; </a:t>
            </a:r>
            <a:b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>Urinary System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The Waste Removal System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Excretory System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Function</a:t>
            </a:r>
            <a:r>
              <a:rPr lang="en-US" dirty="0" smtClean="0"/>
              <a:t> – to remove waste products from the </a:t>
            </a:r>
            <a:r>
              <a:rPr lang="en-US" dirty="0" smtClean="0"/>
              <a:t>body</a:t>
            </a:r>
            <a:endParaRPr lang="en-US" dirty="0" smtClean="0"/>
          </a:p>
        </p:txBody>
      </p:sp>
      <p:pic>
        <p:nvPicPr>
          <p:cNvPr id="9222" name="Picture 6" descr="http://images.clipartof.com/small/436808-Royalty-Free-RF-Clipart-Illustration-Of-Santa-Taking-Out-The-Tra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362200"/>
            <a:ext cx="4286250" cy="33813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Excretory System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Components</a:t>
            </a:r>
            <a:endParaRPr lang="en-US" b="1" dirty="0" smtClean="0"/>
          </a:p>
          <a:p>
            <a:pPr lvl="1"/>
            <a:r>
              <a:rPr lang="en-US" sz="2800" b="1" u="sng" dirty="0" err="1" smtClean="0"/>
              <a:t>Integumentary</a:t>
            </a:r>
            <a:r>
              <a:rPr lang="en-US" sz="2800" b="1" u="sng" dirty="0" smtClean="0"/>
              <a:t> System </a:t>
            </a:r>
            <a:r>
              <a:rPr lang="en-US" sz="2800" b="1" dirty="0" smtClean="0"/>
              <a:t>(skin) – releases sweat which removes excess water, sugar and </a:t>
            </a:r>
            <a:r>
              <a:rPr lang="en-US" sz="2800" b="1" dirty="0" smtClean="0"/>
              <a:t>urea</a:t>
            </a:r>
            <a:endParaRPr lang="en-US" sz="2800" b="1" dirty="0" smtClean="0"/>
          </a:p>
        </p:txBody>
      </p:sp>
      <p:pic>
        <p:nvPicPr>
          <p:cNvPr id="3074" name="Picture 2" descr="http://academic.kellogg.edu/herbrandsonc/bio201_mckinley/f5-1_layers_of_the_inte_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124200"/>
            <a:ext cx="4107384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Excretory System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Components</a:t>
            </a:r>
            <a:endParaRPr lang="en-US" b="1" dirty="0" smtClean="0"/>
          </a:p>
          <a:p>
            <a:pPr lvl="1"/>
            <a:r>
              <a:rPr lang="en-US" sz="2800" u="sng" dirty="0" err="1" smtClean="0"/>
              <a:t>Integumentary</a:t>
            </a:r>
            <a:r>
              <a:rPr lang="en-US" sz="2800" u="sng" dirty="0" smtClean="0"/>
              <a:t> System </a:t>
            </a:r>
            <a:endParaRPr lang="en-US" sz="2800" dirty="0" smtClean="0"/>
          </a:p>
          <a:p>
            <a:pPr lvl="1"/>
            <a:r>
              <a:rPr lang="en-US" sz="2800" b="1" u="sng" dirty="0" smtClean="0"/>
              <a:t>Respiratory System </a:t>
            </a:r>
            <a:r>
              <a:rPr lang="en-US" sz="2800" b="1" dirty="0" smtClean="0"/>
              <a:t>– eliminates waste gases such as carbon </a:t>
            </a:r>
            <a:r>
              <a:rPr lang="en-US" sz="2800" b="1" dirty="0" smtClean="0"/>
              <a:t>dioxide</a:t>
            </a:r>
            <a:endParaRPr lang="en-US" sz="2800" b="1" dirty="0" smtClean="0"/>
          </a:p>
        </p:txBody>
      </p:sp>
      <p:pic>
        <p:nvPicPr>
          <p:cNvPr id="4098" name="Picture 2" descr="http://www.glogster.com/media/1/4/4/95/404959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200400"/>
            <a:ext cx="3685496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Excretory System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Components</a:t>
            </a:r>
            <a:endParaRPr lang="en-US" b="1" dirty="0" smtClean="0"/>
          </a:p>
          <a:p>
            <a:pPr lvl="1"/>
            <a:r>
              <a:rPr lang="en-US" sz="2800" u="sng" dirty="0" err="1" smtClean="0"/>
              <a:t>Integumentary</a:t>
            </a:r>
            <a:r>
              <a:rPr lang="en-US" sz="2800" u="sng" dirty="0" smtClean="0"/>
              <a:t> System </a:t>
            </a:r>
            <a:endParaRPr lang="en-US" sz="2800" dirty="0" smtClean="0"/>
          </a:p>
          <a:p>
            <a:pPr lvl="1"/>
            <a:r>
              <a:rPr lang="en-US" sz="2800" u="sng" dirty="0" smtClean="0"/>
              <a:t>Respiratory </a:t>
            </a:r>
            <a:r>
              <a:rPr lang="en-US" sz="2800" u="sng" dirty="0" smtClean="0"/>
              <a:t>System</a:t>
            </a:r>
            <a:endParaRPr lang="en-US" sz="2800" dirty="0" smtClean="0"/>
          </a:p>
          <a:p>
            <a:pPr lvl="1"/>
            <a:r>
              <a:rPr lang="en-US" sz="2800" b="1" u="sng" dirty="0" smtClean="0"/>
              <a:t>Digestive System </a:t>
            </a:r>
            <a:r>
              <a:rPr lang="en-US" sz="2800" b="1" dirty="0" smtClean="0"/>
              <a:t>– eliminates solid waste and the liver breaks down some waste products to be </a:t>
            </a:r>
            <a:r>
              <a:rPr lang="en-US" sz="2800" b="1" dirty="0" smtClean="0"/>
              <a:t>excreted</a:t>
            </a:r>
            <a:endParaRPr lang="en-US" sz="2800" b="1" dirty="0" smtClean="0"/>
          </a:p>
        </p:txBody>
      </p:sp>
      <p:pic>
        <p:nvPicPr>
          <p:cNvPr id="5122" name="Picture 2" descr="http://digestionwow.pbworks.com/f/1255687686/intestine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038600"/>
            <a:ext cx="2895600" cy="231648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Excretory System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Components</a:t>
            </a:r>
            <a:endParaRPr lang="en-US" b="1" dirty="0" smtClean="0"/>
          </a:p>
          <a:p>
            <a:pPr lvl="1"/>
            <a:r>
              <a:rPr lang="en-US" sz="2800" u="sng" dirty="0" err="1" smtClean="0"/>
              <a:t>Integumentary</a:t>
            </a:r>
            <a:r>
              <a:rPr lang="en-US" sz="2800" u="sng" dirty="0" smtClean="0"/>
              <a:t> System </a:t>
            </a:r>
            <a:endParaRPr lang="en-US" sz="2800" dirty="0" smtClean="0"/>
          </a:p>
          <a:p>
            <a:pPr lvl="1"/>
            <a:r>
              <a:rPr lang="en-US" sz="2800" u="sng" dirty="0" smtClean="0"/>
              <a:t>Respiratory </a:t>
            </a:r>
            <a:r>
              <a:rPr lang="en-US" sz="2800" u="sng" dirty="0" smtClean="0"/>
              <a:t>System</a:t>
            </a:r>
            <a:endParaRPr lang="en-US" sz="2800" dirty="0" smtClean="0"/>
          </a:p>
          <a:p>
            <a:pPr lvl="1"/>
            <a:r>
              <a:rPr lang="en-US" sz="2800" u="sng" dirty="0" smtClean="0"/>
              <a:t>Digestive </a:t>
            </a:r>
            <a:r>
              <a:rPr lang="en-US" sz="2800" u="sng" dirty="0" smtClean="0"/>
              <a:t>System</a:t>
            </a:r>
            <a:endParaRPr lang="en-US" sz="2800" dirty="0" smtClean="0"/>
          </a:p>
          <a:p>
            <a:pPr lvl="1"/>
            <a:r>
              <a:rPr lang="en-US" sz="2800" b="1" u="sng" dirty="0" smtClean="0"/>
              <a:t>Urinary System </a:t>
            </a:r>
            <a:r>
              <a:rPr lang="en-US" sz="2800" b="1" dirty="0" smtClean="0"/>
              <a:t>– filter excess water, urea, salt and other waste products from the blood</a:t>
            </a:r>
            <a:endParaRPr lang="en-US" sz="2800" b="1" dirty="0"/>
          </a:p>
        </p:txBody>
      </p:sp>
      <p:pic>
        <p:nvPicPr>
          <p:cNvPr id="6146" name="Picture 2" descr="http://ehumanbiofield.wikispaces.com/file/view/urinary_system.gif/32307015/urinary_system.gif"/>
          <p:cNvPicPr>
            <a:picLocks noChangeAspect="1" noChangeArrowheads="1"/>
          </p:cNvPicPr>
          <p:nvPr/>
        </p:nvPicPr>
        <p:blipFill>
          <a:blip r:embed="rId2" cstate="print"/>
          <a:srcRect t="17647"/>
          <a:stretch>
            <a:fillRect/>
          </a:stretch>
        </p:blipFill>
        <p:spPr bwMode="auto">
          <a:xfrm>
            <a:off x="2514600" y="4495800"/>
            <a:ext cx="3076574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8388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Urinary System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83880" cy="4568952"/>
          </a:xfrm>
        </p:spPr>
        <p:txBody>
          <a:bodyPr>
            <a:normAutofit/>
          </a:bodyPr>
          <a:lstStyle/>
          <a:p>
            <a:r>
              <a:rPr lang="en-US" b="1" dirty="0" smtClean="0"/>
              <a:t>Kidneys</a:t>
            </a:r>
          </a:p>
          <a:p>
            <a:pPr lvl="1"/>
            <a:r>
              <a:rPr lang="en-US" u="sng" dirty="0" err="1" smtClean="0"/>
              <a:t>Nephron</a:t>
            </a:r>
            <a:r>
              <a:rPr lang="en-US" dirty="0" smtClean="0"/>
              <a:t> – tiny structures in the kidneys that filter the blood and </a:t>
            </a:r>
            <a:r>
              <a:rPr lang="en-US" dirty="0" smtClean="0"/>
              <a:t>remove </a:t>
            </a:r>
            <a:r>
              <a:rPr lang="en-US" dirty="0" smtClean="0"/>
              <a:t>excess water, salt, urea and other waste products from the blood</a:t>
            </a:r>
          </a:p>
          <a:p>
            <a:pPr lvl="1"/>
            <a:r>
              <a:rPr lang="en-US" dirty="0" smtClean="0"/>
              <a:t>Urea – chemical that results from the breakdown of proteins</a:t>
            </a:r>
          </a:p>
          <a:p>
            <a:pPr lvl="1"/>
            <a:r>
              <a:rPr lang="en-US" dirty="0" smtClean="0"/>
              <a:t>Each kidney contains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about </a:t>
            </a:r>
            <a:r>
              <a:rPr lang="en-US" dirty="0" smtClean="0"/>
              <a:t>1 million </a:t>
            </a:r>
            <a:r>
              <a:rPr lang="en-US" dirty="0" err="1" smtClean="0"/>
              <a:t>nephrons</a:t>
            </a:r>
            <a:endParaRPr lang="en-US" dirty="0" smtClean="0"/>
          </a:p>
          <a:p>
            <a:pPr lvl="1"/>
            <a:r>
              <a:rPr lang="en-US" dirty="0" smtClean="0"/>
              <a:t>The liquid that remains in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the </a:t>
            </a:r>
            <a:r>
              <a:rPr lang="en-US" dirty="0" smtClean="0"/>
              <a:t>kidney after filtering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is </a:t>
            </a:r>
            <a:r>
              <a:rPr lang="en-US" dirty="0" smtClean="0"/>
              <a:t>called urine</a:t>
            </a:r>
          </a:p>
        </p:txBody>
      </p:sp>
      <p:pic>
        <p:nvPicPr>
          <p:cNvPr id="8194" name="Picture 2" descr="http://www.engin.umich.edu/~cre/web_mod/viper/pics/kidneys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505200"/>
            <a:ext cx="3524250" cy="29051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685800"/>
          </a:xfrm>
        </p:spPr>
        <p:txBody>
          <a:bodyPr/>
          <a:lstStyle/>
          <a:p>
            <a:pPr algn="ctr"/>
            <a:r>
              <a:rPr lang="en-US" cap="small" dirty="0" smtClean="0">
                <a:solidFill>
                  <a:schemeClr val="accent1">
                    <a:lumMod val="50000"/>
                  </a:schemeClr>
                </a:solidFill>
              </a:rPr>
              <a:t>The Urinary System</a:t>
            </a:r>
            <a:endParaRPr lang="en-US" cap="sm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83880" cy="52578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Ureter</a:t>
            </a:r>
            <a:r>
              <a:rPr lang="en-US" dirty="0" smtClean="0"/>
              <a:t> – tube that </a:t>
            </a:r>
            <a:r>
              <a:rPr lang="en-US" dirty="0" smtClean="0"/>
              <a:t>carries </a:t>
            </a:r>
            <a:r>
              <a:rPr lang="en-US" dirty="0" smtClean="0"/>
              <a:t>urine from the </a:t>
            </a:r>
            <a:r>
              <a:rPr lang="en-US" dirty="0" smtClean="0"/>
              <a:t>kidney </a:t>
            </a:r>
            <a:r>
              <a:rPr lang="en-US" dirty="0" smtClean="0"/>
              <a:t>to the bladder </a:t>
            </a:r>
            <a:r>
              <a:rPr lang="en-US" dirty="0" smtClean="0"/>
              <a:t>for </a:t>
            </a:r>
            <a:r>
              <a:rPr lang="en-US" dirty="0" smtClean="0"/>
              <a:t>storage</a:t>
            </a:r>
          </a:p>
          <a:p>
            <a:r>
              <a:rPr lang="en-US" b="1" dirty="0" smtClean="0"/>
              <a:t>Bladder</a:t>
            </a:r>
            <a:r>
              <a:rPr lang="en-US" dirty="0" smtClean="0"/>
              <a:t> – where urine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i</a:t>
            </a:r>
            <a:r>
              <a:rPr lang="en-US" dirty="0" smtClean="0"/>
              <a:t>s </a:t>
            </a:r>
            <a:r>
              <a:rPr lang="en-US" dirty="0" smtClean="0"/>
              <a:t>stored until ready to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be </a:t>
            </a:r>
            <a:r>
              <a:rPr lang="en-US" dirty="0" smtClean="0"/>
              <a:t>voided from the body</a:t>
            </a:r>
          </a:p>
          <a:p>
            <a:r>
              <a:rPr lang="en-US" b="1" dirty="0" smtClean="0"/>
              <a:t>Urethra</a:t>
            </a:r>
            <a:r>
              <a:rPr lang="en-US" dirty="0" smtClean="0"/>
              <a:t> – tube that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carries </a:t>
            </a:r>
            <a:r>
              <a:rPr lang="en-US" dirty="0" smtClean="0"/>
              <a:t>urine from the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bladder </a:t>
            </a:r>
            <a:r>
              <a:rPr lang="en-US" dirty="0" smtClean="0"/>
              <a:t>to outside the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body</a:t>
            </a:r>
            <a:endParaRPr lang="en-US" dirty="0" smtClean="0"/>
          </a:p>
          <a:p>
            <a:r>
              <a:rPr lang="en-US" sz="1500" dirty="0" smtClean="0">
                <a:hlinkClick r:id="rId2"/>
              </a:rPr>
              <a:t>http://</a:t>
            </a:r>
            <a:r>
              <a:rPr lang="en-US" sz="1500" dirty="0" smtClean="0">
                <a:hlinkClick r:id="rId2"/>
              </a:rPr>
              <a:t>www.youtube.com/watch?v=aQZaNXNroVY</a:t>
            </a:r>
            <a:endParaRPr lang="en-US" sz="1500" dirty="0" smtClean="0"/>
          </a:p>
          <a:p>
            <a:endParaRPr lang="en-US" sz="1500" dirty="0"/>
          </a:p>
        </p:txBody>
      </p:sp>
      <p:pic>
        <p:nvPicPr>
          <p:cNvPr id="7170" name="Picture 2" descr="http://www.riversideonline.com/source/images/image_popup/r7_urinarytractlabe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133600"/>
            <a:ext cx="3352800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</TotalTime>
  <Words>171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The Excretory System &amp;  Urinary System</vt:lpstr>
      <vt:lpstr>The Excretory System</vt:lpstr>
      <vt:lpstr>The Excretory System</vt:lpstr>
      <vt:lpstr>The Excretory System</vt:lpstr>
      <vt:lpstr>The Excretory System</vt:lpstr>
      <vt:lpstr>The Excretory System</vt:lpstr>
      <vt:lpstr>The Urinary System</vt:lpstr>
      <vt:lpstr>The Urinary System</vt:lpstr>
    </vt:vector>
  </TitlesOfParts>
  <Company>South McKeel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Excretory System &amp;  Urinary System</dc:title>
  <dc:creator>Instructor</dc:creator>
  <cp:lastModifiedBy>Instructor</cp:lastModifiedBy>
  <cp:revision>18</cp:revision>
  <dcterms:created xsi:type="dcterms:W3CDTF">2011-05-07T21:00:25Z</dcterms:created>
  <dcterms:modified xsi:type="dcterms:W3CDTF">2011-05-17T01:19:39Z</dcterms:modified>
</cp:coreProperties>
</file>